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8" d="100"/>
          <a:sy n="118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5E16A738-09B5-6881-A3B7-361568DF2D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8CEEDE57-3110-D5E3-73FE-6DBD1EAD79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B9468-A934-47CA-93A5-14D20F96C296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77CAE25-B1D8-4520-BBBC-9F6E33BEBE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F68D628-AFDA-3C95-FAB8-7BD0931A59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FCE381-40B2-4496-9817-B21CF17DBE5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0678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F3B80-ED68-4E08-B63B-5ABF18611844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4088F-9883-45F7-BD23-A89FDDEE6FB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0016709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54088F-9883-45F7-BD23-A89FDDEE6FB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2604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B2B6AE-2C91-F77F-D724-0BD37A41B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98A9999-3511-10C8-8D14-FCDEA3A01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E988C31-D989-581F-7CAF-A3ADEFF2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10467EC-6D8F-B0D6-E7B3-04676C898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B6E3F1A-ECD6-0C3A-56F3-67C9462C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056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43133B1-94E2-3348-FE8C-44FB70EC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5D7D53D-4369-26B1-2CEF-73DE52195C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540087A-C80C-A145-8F85-A6AFA38CD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AE7C23B-DFB8-3A3B-3CA2-DFDC4DF1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3E60BCB-5CC6-941F-2788-B68ED7BC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022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53356F5-6E43-8CAC-11C2-8E4B91AC42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BEA3826-26D9-92AB-1121-4F01865FF6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4CA5722-F96D-5951-29EE-81E39E889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80F9D12-ED9A-0D94-633C-8C50C18E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51CDCEA-F91E-584D-6656-D716140C0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237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AE8C41-CC33-3979-CAE3-1B9FAB82F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AECF33E-DBF2-85A0-AEA1-CDEC30D16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C0A57E5-0048-503C-E553-A7C2F6BD7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3B0A0F2-2925-099D-52D2-046D1F08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DF94E0-D8D7-2437-1245-8005827BC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440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9103D2-0069-6A08-812E-0956F9AAE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15F810A-6EE1-A797-4CB5-792C4D554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F9AC15D-0BB4-3BA2-F137-7E9D86149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83C9A37-2E50-CC69-77C6-6C3A7CA72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3B80FBF-9219-47EF-DEAE-B9ED020A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339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A1F892-08D4-499F-8270-DC1E83BF2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396B58-D7AC-AE30-1DCE-53D8757E5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C395E43-ECBB-4FA7-F849-F911C9035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18856F3-54F9-037D-43D9-DE333B0C8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D26C7D4-109A-17FD-5F74-239A25B6F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BB22ABD-061D-ECCA-B165-5EE780B8E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784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3E62EE-F4F8-5978-C754-6BE2A1C8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0D56531-8A26-AD2B-E7D0-3DD0BA14D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F6486D2-C980-8D61-A1F4-33EE8819D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22FC325A-97CD-FF28-CA03-07E859E37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BA56B22-A2D6-CD30-AF70-4B4AB4655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AAFEF55D-0E84-5F38-2A36-6903ACB1B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987C7EBD-AAB6-3402-967C-FBBA2BB32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CB9CBA3-2BD5-3FA8-E02E-DA37A1C9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4333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4E6DA0-E0AD-2D38-181F-15A6A7B1D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DEDD6F1-1119-A7FF-A1FE-EFD3937B6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96DC2C6-D3CC-84EC-D2C5-DC4B6A383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88B8ED9-E7EA-FF0A-8313-485FF7CC5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884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C8066F0-F551-2EF4-5A98-03ED43806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D1725AE-6DFF-C91D-6FA4-B336F549C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FEE1003-9B67-B0A8-D854-349958FE5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2255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8D2427-D173-31C5-3B62-B20D93AC1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4EAB797-F3FE-A2A9-4308-FB9E4D80B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BC4C522-BB41-E031-F4D8-B7EAB6B1F2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5042E26-C85A-191E-9747-E03204CDB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0D37DD5-7CA5-A7CB-E47D-D278779E9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72EA0E0-042F-0FCE-9573-EF74F58F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0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C4D1D5-A2FC-5AA9-32A4-825051652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6793AE3D-9B78-0A1F-F9E0-91F240FFC5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4104E92-9422-46CA-1AF4-997B06956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90C10B7-0E85-129B-0DD6-7A5984C3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68D21E3-5A35-0C82-E306-0D76D2585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86AA6985-57F3-1B2C-CE55-4D3E154D3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0785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3E5EE188-A1DD-C86E-1F60-58053B71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89C0D4F-BD14-9029-12BF-58F467917B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C488F9-F007-DC74-D3F3-C86370615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F4DDFC-18A2-41F0-9F9D-10494831F0EA}" type="datetimeFigureOut">
              <a:rPr lang="pl-PL" smtClean="0"/>
              <a:t>2026-01-13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3B72974-DBDF-F17F-49AA-1C8C57D3A7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A96F866-A824-B536-F59A-AF5CDA8D8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FB5254-FA1E-41F6-84B1-152E0C7DA4D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8179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09AD12C-7D2F-F214-0C51-A409B9D0C6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34509"/>
              </p:ext>
            </p:extLst>
          </p:nvPr>
        </p:nvGraphicFramePr>
        <p:xfrm>
          <a:off x="838565" y="524964"/>
          <a:ext cx="10676709" cy="4703095"/>
        </p:xfrm>
        <a:graphic>
          <a:graphicData uri="http://schemas.openxmlformats.org/drawingml/2006/table">
            <a:tbl>
              <a:tblPr firstRow="1" firstCol="1" bandRow="1"/>
              <a:tblGrid>
                <a:gridCol w="1317402">
                  <a:extLst>
                    <a:ext uri="{9D8B030D-6E8A-4147-A177-3AD203B41FA5}">
                      <a16:colId xmlns:a16="http://schemas.microsoft.com/office/drawing/2014/main" val="604139076"/>
                    </a:ext>
                  </a:extLst>
                </a:gridCol>
                <a:gridCol w="4341937">
                  <a:extLst>
                    <a:ext uri="{9D8B030D-6E8A-4147-A177-3AD203B41FA5}">
                      <a16:colId xmlns:a16="http://schemas.microsoft.com/office/drawing/2014/main" val="3661951526"/>
                    </a:ext>
                  </a:extLst>
                </a:gridCol>
                <a:gridCol w="3042606">
                  <a:extLst>
                    <a:ext uri="{9D8B030D-6E8A-4147-A177-3AD203B41FA5}">
                      <a16:colId xmlns:a16="http://schemas.microsoft.com/office/drawing/2014/main" val="1933142673"/>
                    </a:ext>
                  </a:extLst>
                </a:gridCol>
                <a:gridCol w="1974764">
                  <a:extLst>
                    <a:ext uri="{9D8B030D-6E8A-4147-A177-3AD203B41FA5}">
                      <a16:colId xmlns:a16="http://schemas.microsoft.com/office/drawing/2014/main" val="3113293520"/>
                    </a:ext>
                  </a:extLst>
                </a:gridCol>
              </a:tblGrid>
              <a:tr h="54922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Miejsce przeprowadzenia kwalifikacji wojskowej </a:t>
                      </a:r>
                      <a:br>
                        <a:rPr lang="pl-PL" sz="12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</a:br>
                      <a:r>
                        <a:rPr lang="pl-PL" sz="12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i zasięg terytorialny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0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Siedziba Powiatowej Komisji Lekarskiej</a:t>
                      </a:r>
                      <a:endParaRPr lang="pl-PL" sz="1100" kern="10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Termin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(bez sobót i niedzieli)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333527"/>
                  </a:ext>
                </a:extLst>
              </a:tr>
              <a:tr h="10339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100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Powiatowa Komisja Lekarska w Tarnowie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dla m. gmina Tarnów, Tuchów, Ciężkowice, Pleśna, Ryglice, Wierzchosławice, Wojnicz, Zakliczyn, Wietrzychowice, Gromnik, Szerzyny, Radłów, Rzepiennik Strzyżewski, Skrzyszów, Lisia Góra, Żabno 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Budynek E - Centrum Kształcenia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Wychowania OHP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ul. Mościckiego 27,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33-100 Tarnów</a:t>
                      </a:r>
                      <a:endParaRPr lang="pl-PL" sz="800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09.02.2026 r.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 09.04.2026 r.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 godzinach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</a:t>
                      </a:r>
                      <a:r>
                        <a:rPr lang="pl-PL" sz="1100" kern="10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8:00 do 14:00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445063"/>
                  </a:ext>
                </a:extLst>
              </a:tr>
              <a:tr h="7606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Powiatowa Komisja Lekarska w Bochni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dla m. Bochnia, Łapanów, Rzezawa, Lipnica Murowana, Żegocina, Drwinia, Trzciana, Nowy Wiśnicz</a:t>
                      </a:r>
                      <a:endParaRPr lang="pl-PL" sz="1100" b="1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Budynek Państwowej Straży Pożarnej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ul. Poniatowskiego 7,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32-700 Bochnia</a:t>
                      </a:r>
                      <a:endParaRPr lang="pl-PL" sz="800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16.02.2026 r.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 20.03.2026 r.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 godzinach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7:30 do 13:30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340128"/>
                  </a:ext>
                </a:extLst>
              </a:tr>
              <a:tr h="578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100" b="1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Powiatowa Komisja Lekarska w Tarnowie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dla miasta Tarnowa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Budynek Miejskiej Przychodni Lekarskiej Nr VI ul. Kochanowskiego 30,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33-100 Tarnów</a:t>
                      </a:r>
                      <a:endParaRPr lang="pl-PL" sz="800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02.03.2026 r.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 30.03.2026 r.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 godzinach</a:t>
                      </a:r>
                      <a:endParaRPr lang="pl-PL" sz="1100" kern="100" dirty="0"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7:30 do 13:30</a:t>
                      </a:r>
                      <a:endParaRPr lang="pl-PL" sz="1100" kern="100" dirty="0"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75506"/>
                  </a:ext>
                </a:extLst>
              </a:tr>
              <a:tr h="8370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100" b="1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Powiatowa Komisja Lekarska w Dąbrowie Tarnowskiej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dla m. Dąbrowa Tarnowska, Mędrzechów, Radgoszcz, Olesno, Bolesław, Szczucin, Gręboszów</a:t>
                      </a:r>
                      <a:endParaRPr lang="pl-PL" sz="1100" kern="100" dirty="0">
                        <a:solidFill>
                          <a:schemeClr val="tx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Budynek Powiatowego Urzędu Pracy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ul. Piłsudskiego 33,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33-200 Dąbrowa Tarnowska</a:t>
                      </a:r>
                      <a:endParaRPr lang="pl-PL" sz="800" kern="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Aptos" panose="0211000402020202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09.03.2026 r.</a:t>
                      </a:r>
                      <a:endParaRPr lang="pl-PL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 26.03.2026 r.</a:t>
                      </a:r>
                      <a:endParaRPr lang="pl-PL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 godzinach</a:t>
                      </a:r>
                      <a:endParaRPr lang="pl-PL" sz="11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8:00 do 14:00</a:t>
                      </a:r>
                      <a:endParaRPr lang="pl-PL" sz="1100" kern="100" dirty="0">
                        <a:solidFill>
                          <a:schemeClr val="tx1"/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57200"/>
                  </a:ext>
                </a:extLst>
              </a:tr>
              <a:tr h="8137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l-PL" sz="1100" b="1" kern="100" dirty="0"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1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Powiatowa Komisja Lekarska w Brzesku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dla m. Dębno, Czchów, Borzęcin, Brzesko, Gnojnik, Iwkowa, Szczurowa </a:t>
                      </a:r>
                      <a:endParaRPr lang="pl-PL" sz="1100" b="1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l-PL" sz="1100" b="0" i="0" u="none" strike="noStrike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Budynek Zespołu Szkolno-Przedszkolnego 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ul. Królowej Jadwigi 18,</a:t>
                      </a:r>
                      <a:br>
                        <a:rPr lang="pl-PL" sz="1100" b="0" i="0" u="none" strike="noStrike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l-PL" sz="1100" b="0" i="0" u="none" strike="noStrike" kern="1200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32-800 Brzesko</a:t>
                      </a:r>
                      <a:endParaRPr lang="pl-PL" sz="80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Aptos" panose="02110004020202020204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25.03.2026 r.</a:t>
                      </a:r>
                      <a:endParaRPr lang="pl-PL" sz="110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do 23.04.2026 </a:t>
                      </a:r>
                      <a:r>
                        <a:rPr lang="pl-PL" sz="110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r.</a:t>
                      </a:r>
                      <a:endParaRPr lang="pl-PL" sz="110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w godzinach</a:t>
                      </a:r>
                      <a:endParaRPr lang="pl-PL" sz="110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Aptos" panose="02110004020202020204"/>
                          <a:cs typeface="Times New Roman" panose="02020603050405020304" pitchFamily="18" charset="0"/>
                        </a:rPr>
                        <a:t>od 8:00 do 13:00</a:t>
                      </a:r>
                      <a:endParaRPr lang="pl-PL" sz="1100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ptos" panose="02110004020202020204"/>
                        <a:ea typeface="Aptos" panose="02110004020202020204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9551161"/>
                  </a:ext>
                </a:extLst>
              </a:tr>
            </a:tbl>
          </a:graphicData>
        </a:graphic>
      </p:graphicFrame>
      <p:sp>
        <p:nvSpPr>
          <p:cNvPr id="11" name="Rectangle 8">
            <a:extLst>
              <a:ext uri="{FF2B5EF4-FFF2-40B4-BE49-F238E27FC236}">
                <a16:creationId xmlns:a16="http://schemas.microsoft.com/office/drawing/2014/main" id="{83876454-BED9-5F3F-61C2-923E5744D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963" y="12753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60521D89-ACE4-6238-5BDB-CB7C7BF3C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565" y="5196694"/>
            <a:ext cx="10676709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Pamiętaj, aby zabrać ze sobą: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dow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110004020202020204"/>
                <a:ea typeface="Aptos" panose="02110004020202020204" charset="0"/>
                <a:cs typeface="Arial" panose="020B0604020202020204" pitchFamily="34" charset="0"/>
              </a:rPr>
              <a:t>ó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d osobisty lub inny dokument potwierdzający tożsamość (np. aplikacja </a:t>
            </a:r>
            <a:r>
              <a:rPr kumimoji="0" lang="pl-PL" altLang="pl-PL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mObywatel</a:t>
            </a: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);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dokument potwierdzający wykształcenie (zaświadczenie ze szkoły kontynuowaniu nauki, świadectwo szkolne o zakończeniu edukacji);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posiadane kwalifikacje zawodowe lub uprawnienia (np. prawa jazdy, certyfikaty językowe);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kumimoji="0" lang="pl-PL" altLang="pl-PL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posiadana dokumentację medyczną (niezbędną do określenia zdolności do służby wojskowej).</a:t>
            </a:r>
          </a:p>
          <a:p>
            <a:pPr lvl="1">
              <a:buFontTx/>
              <a:buChar char="•"/>
            </a:pP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STAWIENNICTWO JEST OBOWIĄZKOWE.</a:t>
            </a:r>
            <a:endParaRPr kumimoji="0" lang="pl-PL" altLang="pl-P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altLang="pl-PL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ptos" panose="02110004020202020204" charset="0"/>
                <a:cs typeface="Arial" panose="020B0604020202020204" pitchFamily="34" charset="0"/>
              </a:rPr>
              <a:t>KWALIFIKACJA TO NIE MOBILIZACJA.</a:t>
            </a: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4EB04CF9-CA6F-5E95-2EFF-8748A412D2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05" y="1248246"/>
            <a:ext cx="580347" cy="636682"/>
          </a:xfrm>
          <a:prstGeom prst="rect">
            <a:avLst/>
          </a:prstGeom>
        </p:spPr>
      </p:pic>
      <p:pic>
        <p:nvPicPr>
          <p:cNvPr id="3" name="Obraz 2">
            <a:extLst>
              <a:ext uri="{FF2B5EF4-FFF2-40B4-BE49-F238E27FC236}">
                <a16:creationId xmlns:a16="http://schemas.microsoft.com/office/drawing/2014/main" id="{290C76C5-119F-223A-06B7-8496ACFB53C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05" y="2147593"/>
            <a:ext cx="577615" cy="636682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CC1D4DDA-52C8-006B-E6E3-4BC033C44C6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05" y="2876512"/>
            <a:ext cx="546629" cy="663041"/>
          </a:xfrm>
          <a:prstGeom prst="rect">
            <a:avLst/>
          </a:prstGeom>
        </p:spPr>
      </p:pic>
      <p:pic>
        <p:nvPicPr>
          <p:cNvPr id="5" name="Obraz 4">
            <a:extLst>
              <a:ext uri="{FF2B5EF4-FFF2-40B4-BE49-F238E27FC236}">
                <a16:creationId xmlns:a16="http://schemas.microsoft.com/office/drawing/2014/main" id="{C19283DD-1AD2-9D42-F81D-984979A4FC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05" y="3635657"/>
            <a:ext cx="577614" cy="706663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9740F6A8-DA43-691D-C09E-96710A3FC9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006" y="4448485"/>
            <a:ext cx="577614" cy="708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27677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8417b2fb-54a7-4fbc-b023-b6b37b7a623f" origin="defaultValue">
  <element uid="d7220eed-17a6-431d-810c-83a0ddfed893" value=""/>
</sisl>
</file>

<file path=customXml/itemProps1.xml><?xml version="1.0" encoding="utf-8"?>
<ds:datastoreItem xmlns:ds="http://schemas.openxmlformats.org/officeDocument/2006/customXml" ds:itemID="{6B628B4B-88DE-41ED-9408-542E6A301509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350</Words>
  <Application>Microsoft Office PowerPoint</Application>
  <PresentationFormat>Panoramiczny</PresentationFormat>
  <Paragraphs>51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Motyw pakietu Office</vt:lpstr>
      <vt:lpstr>Prezentacja programu PowerPoint</vt:lpstr>
    </vt:vector>
  </TitlesOfParts>
  <Company>MON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Kulicki Kacper</dc:creator>
  <cp:lastModifiedBy>Potoczek Michał</cp:lastModifiedBy>
  <cp:revision>23</cp:revision>
  <dcterms:created xsi:type="dcterms:W3CDTF">2026-01-09T09:51:26Z</dcterms:created>
  <dcterms:modified xsi:type="dcterms:W3CDTF">2026-01-13T13:29:49Z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354d285c-20a7-4101-a733-a82209dacc96</vt:lpwstr>
  </property>
  <property fmtid="{D5CDD505-2E9C-101B-9397-08002B2CF9AE}" pid="3" name="bjpmDocIH">
    <vt:lpwstr>zYQ4Zgx1H4HRbx8DlUxUA4HQBx7nR7Ss</vt:lpwstr>
  </property>
  <property fmtid="{D5CDD505-2E9C-101B-9397-08002B2CF9AE}" pid="4" name="bjDocumentLabelXML">
    <vt:lpwstr>&lt;?xml version="1.0" encoding="us-ascii"?&gt;&lt;sisl xmlns:xsd="http://www.w3.org/2001/XMLSchema" xmlns:xsi="http://www.w3.org/2001/XMLSchema-instance" sislVersion="0" policy="8417b2fb-54a7-4fbc-b023-b6b37b7a623f" origin="defaultValue" xmlns="http://www.boldonj</vt:lpwstr>
  </property>
  <property fmtid="{D5CDD505-2E9C-101B-9397-08002B2CF9AE}" pid="5" name="bjDocumentLabelXML-0">
    <vt:lpwstr>ames.com/2008/01/sie/internal/label"&gt;&lt;element uid="d7220eed-17a6-431d-810c-83a0ddfed893" value="" /&gt;&lt;/sisl&gt;</vt:lpwstr>
  </property>
  <property fmtid="{D5CDD505-2E9C-101B-9397-08002B2CF9AE}" pid="6" name="bjDocumentSecurityLabel">
    <vt:lpwstr>[d7220eed-17a6-431d-810c-83a0ddfed893]</vt:lpwstr>
  </property>
  <property fmtid="{D5CDD505-2E9C-101B-9397-08002B2CF9AE}" pid="7" name="s5636:Creator type=author">
    <vt:lpwstr>Kulicki Kacper</vt:lpwstr>
  </property>
  <property fmtid="{D5CDD505-2E9C-101B-9397-08002B2CF9AE}" pid="8" name="s5636:Creator type=organization">
    <vt:lpwstr>MILNET-Z</vt:lpwstr>
  </property>
  <property fmtid="{D5CDD505-2E9C-101B-9397-08002B2CF9AE}" pid="9" name="bjPortionMark">
    <vt:lpwstr>[JAW]</vt:lpwstr>
  </property>
  <property fmtid="{D5CDD505-2E9C-101B-9397-08002B2CF9AE}" pid="10" name="bjClsUserRVM">
    <vt:lpwstr>[]</vt:lpwstr>
  </property>
  <property fmtid="{D5CDD505-2E9C-101B-9397-08002B2CF9AE}" pid="11" name="bjSaver">
    <vt:lpwstr>Bir5vKKoqXRCqTuueaqss6/7/QjiZRK2</vt:lpwstr>
  </property>
  <property fmtid="{D5CDD505-2E9C-101B-9397-08002B2CF9AE}" pid="12" name="s5636:Creator type=IP">
    <vt:lpwstr>10.80.98.67</vt:lpwstr>
  </property>
</Properties>
</file>